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906000" type="A4"/>
  <p:notesSz cx="7034213" cy="10164763"/>
  <p:embeddedFontLst>
    <p:embeddedFont>
      <p:font typeface="Noto Sans JP" panose="020B0200000000000000" pitchFamily="50" charset="-128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000000"/>
          </p15:clr>
        </p15:guide>
        <p15:guide id="2" pos="162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748"/>
    <a:srgbClr val="003399"/>
    <a:srgbClr val="333399"/>
    <a:srgbClr val="000000"/>
    <a:srgbClr val="8284B0"/>
    <a:srgbClr val="8387A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382" y="-108"/>
      </p:cViewPr>
      <p:guideLst>
        <p:guide orient="horz" pos="312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98688" y="762000"/>
            <a:ext cx="2636837" cy="381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3422" y="4828263"/>
            <a:ext cx="5627370" cy="457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64" tIns="98264" rIns="98264" bIns="98264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3422" y="4828263"/>
            <a:ext cx="5627370" cy="4574143"/>
          </a:xfrm>
          <a:prstGeom prst="rect">
            <a:avLst/>
          </a:prstGeom>
        </p:spPr>
        <p:txBody>
          <a:bodyPr spcFirstLastPara="1" wrap="square" lIns="98264" tIns="98264" rIns="98264" bIns="9826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8688" y="762000"/>
            <a:ext cx="2636837" cy="381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57175" y="396699"/>
            <a:ext cx="462915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-697000" y="3265577"/>
            <a:ext cx="6537502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388" lvl="0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20775" lvl="1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81164" lvl="2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41552" lvl="3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301940" lvl="4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62327" lvl="5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622716" lvl="6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83104" lvl="7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943491" lvl="8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81581" y="4044157"/>
            <a:ext cx="8452203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2275856" y="2929732"/>
            <a:ext cx="8452203" cy="338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388" lvl="0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20775" lvl="1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81164" lvl="2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41552" lvl="3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301940" lvl="4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62327" lvl="5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622716" lvl="6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83104" lvl="7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943491" lvl="8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85764" y="3077283"/>
            <a:ext cx="4371975" cy="212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71525" y="5613400"/>
            <a:ext cx="360045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924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09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9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78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78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78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78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78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78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57175" y="396699"/>
            <a:ext cx="462915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57175" y="2311402"/>
            <a:ext cx="4629150" cy="653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388" lvl="0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20775" lvl="1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81164" lvl="2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41552" lvl="3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301940" lvl="4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62327" lvl="5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622716" lvl="6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83104" lvl="7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943491" lvl="8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06302" y="6365524"/>
            <a:ext cx="4371975" cy="196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778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06302" y="4198588"/>
            <a:ext cx="437197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60388" lvl="0" indent="-330196" algn="l">
              <a:spcBef>
                <a:spcPts val="578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889">
                <a:solidFill>
                  <a:srgbClr val="888888"/>
                </a:solidFill>
              </a:defRPr>
            </a:lvl1pPr>
            <a:lvl2pPr marL="1320775" lvl="1" indent="-330196" algn="l">
              <a:spcBef>
                <a:spcPts val="52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601">
                <a:solidFill>
                  <a:srgbClr val="888888"/>
                </a:solidFill>
              </a:defRPr>
            </a:lvl2pPr>
            <a:lvl3pPr marL="1981164" lvl="2" indent="-330196" algn="l">
              <a:spcBef>
                <a:spcPts val="46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311">
                <a:solidFill>
                  <a:srgbClr val="888888"/>
                </a:solidFill>
              </a:defRPr>
            </a:lvl3pPr>
            <a:lvl4pPr marL="2641552" lvl="3" indent="-330196" algn="l">
              <a:spcBef>
                <a:spcPts val="40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24">
                <a:solidFill>
                  <a:srgbClr val="888888"/>
                </a:solidFill>
              </a:defRPr>
            </a:lvl4pPr>
            <a:lvl5pPr marL="3301940" lvl="4" indent="-330196" algn="l">
              <a:spcBef>
                <a:spcPts val="40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24">
                <a:solidFill>
                  <a:srgbClr val="888888"/>
                </a:solidFill>
              </a:defRPr>
            </a:lvl5pPr>
            <a:lvl6pPr marL="3962327" lvl="5" indent="-330196" algn="l">
              <a:spcBef>
                <a:spcPts val="40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24">
                <a:solidFill>
                  <a:srgbClr val="888888"/>
                </a:solidFill>
              </a:defRPr>
            </a:lvl6pPr>
            <a:lvl7pPr marL="4622716" lvl="6" indent="-330196" algn="l">
              <a:spcBef>
                <a:spcPts val="40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24">
                <a:solidFill>
                  <a:srgbClr val="888888"/>
                </a:solidFill>
              </a:defRPr>
            </a:lvl7pPr>
            <a:lvl8pPr marL="5283104" lvl="7" indent="-330196" algn="l">
              <a:spcBef>
                <a:spcPts val="40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24">
                <a:solidFill>
                  <a:srgbClr val="888888"/>
                </a:solidFill>
              </a:defRPr>
            </a:lvl8pPr>
            <a:lvl9pPr marL="5943491" lvl="8" indent="-330196" algn="l">
              <a:spcBef>
                <a:spcPts val="40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2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57175" y="396699"/>
            <a:ext cx="462915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57176" y="2311402"/>
            <a:ext cx="2271713" cy="653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388" lvl="0" indent="-587011" algn="l">
              <a:spcBef>
                <a:spcPts val="80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044"/>
            </a:lvl1pPr>
            <a:lvl2pPr marL="1320775" lvl="1" indent="-550325" algn="l">
              <a:spcBef>
                <a:spcPts val="693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467"/>
            </a:lvl2pPr>
            <a:lvl3pPr marL="1981164" lvl="2" indent="-513634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89"/>
            </a:lvl3pPr>
            <a:lvl4pPr marL="2641552" lvl="3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601"/>
            </a:lvl4pPr>
            <a:lvl5pPr marL="3301940" lvl="4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601"/>
            </a:lvl5pPr>
            <a:lvl6pPr marL="3962327" lvl="5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601"/>
            </a:lvl6pPr>
            <a:lvl7pPr marL="4622716" lvl="6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601"/>
            </a:lvl7pPr>
            <a:lvl8pPr marL="5283104" lvl="7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601"/>
            </a:lvl8pPr>
            <a:lvl9pPr marL="5943491" lvl="8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60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614613" y="2311402"/>
            <a:ext cx="2271713" cy="653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388" lvl="0" indent="-587011" algn="l">
              <a:spcBef>
                <a:spcPts val="80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044"/>
            </a:lvl1pPr>
            <a:lvl2pPr marL="1320775" lvl="1" indent="-550325" algn="l">
              <a:spcBef>
                <a:spcPts val="693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467"/>
            </a:lvl2pPr>
            <a:lvl3pPr marL="1981164" lvl="2" indent="-513634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89"/>
            </a:lvl3pPr>
            <a:lvl4pPr marL="2641552" lvl="3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601"/>
            </a:lvl4pPr>
            <a:lvl5pPr marL="3301940" lvl="4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601"/>
            </a:lvl5pPr>
            <a:lvl6pPr marL="3962327" lvl="5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601"/>
            </a:lvl6pPr>
            <a:lvl7pPr marL="4622716" lvl="6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601"/>
            </a:lvl7pPr>
            <a:lvl8pPr marL="5283104" lvl="7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601"/>
            </a:lvl8pPr>
            <a:lvl9pPr marL="5943491" lvl="8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60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57175" y="396699"/>
            <a:ext cx="462915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57175" y="2217385"/>
            <a:ext cx="2272606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60388" lvl="0" indent="-330196" algn="l">
              <a:spcBef>
                <a:spcPts val="69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67" b="1"/>
            </a:lvl1pPr>
            <a:lvl2pPr marL="1320775" lvl="1" indent="-330196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889" b="1"/>
            </a:lvl2pPr>
            <a:lvl3pPr marL="1981164" lvl="2" indent="-330196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01" b="1"/>
            </a:lvl3pPr>
            <a:lvl4pPr marL="2641552" lvl="3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4pPr>
            <a:lvl5pPr marL="3301940" lvl="4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5pPr>
            <a:lvl6pPr marL="3962327" lvl="5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6pPr>
            <a:lvl7pPr marL="4622716" lvl="6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7pPr>
            <a:lvl8pPr marL="5283104" lvl="7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8pPr>
            <a:lvl9pPr marL="5943491" lvl="8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57175" y="3141486"/>
            <a:ext cx="2272606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388" lvl="0" indent="-550325" algn="l">
              <a:spcBef>
                <a:spcPts val="69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467"/>
            </a:lvl1pPr>
            <a:lvl2pPr marL="1320775" lvl="1" indent="-513634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889"/>
            </a:lvl2pPr>
            <a:lvl3pPr marL="1981164" lvl="2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601"/>
            </a:lvl3pPr>
            <a:lvl4pPr marL="2641552" lvl="3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311"/>
            </a:lvl4pPr>
            <a:lvl5pPr marL="3301940" lvl="4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311"/>
            </a:lvl5pPr>
            <a:lvl6pPr marL="3962327" lvl="5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11"/>
            </a:lvl6pPr>
            <a:lvl7pPr marL="4622716" lvl="6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11"/>
            </a:lvl7pPr>
            <a:lvl8pPr marL="5283104" lvl="7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11"/>
            </a:lvl8pPr>
            <a:lvl9pPr marL="5943491" lvl="8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1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612827" y="2217385"/>
            <a:ext cx="2273498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60388" lvl="0" indent="-330196" algn="l">
              <a:spcBef>
                <a:spcPts val="69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67" b="1"/>
            </a:lvl1pPr>
            <a:lvl2pPr marL="1320775" lvl="1" indent="-330196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889" b="1"/>
            </a:lvl2pPr>
            <a:lvl3pPr marL="1981164" lvl="2" indent="-330196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01" b="1"/>
            </a:lvl3pPr>
            <a:lvl4pPr marL="2641552" lvl="3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4pPr>
            <a:lvl5pPr marL="3301940" lvl="4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5pPr>
            <a:lvl6pPr marL="3962327" lvl="5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6pPr>
            <a:lvl7pPr marL="4622716" lvl="6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7pPr>
            <a:lvl8pPr marL="5283104" lvl="7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8pPr>
            <a:lvl9pPr marL="5943491" lvl="8" indent="-330196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1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612827" y="3141486"/>
            <a:ext cx="2273498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388" lvl="0" indent="-550325" algn="l">
              <a:spcBef>
                <a:spcPts val="69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467"/>
            </a:lvl1pPr>
            <a:lvl2pPr marL="1320775" lvl="1" indent="-513634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889"/>
            </a:lvl2pPr>
            <a:lvl3pPr marL="1981164" lvl="2" indent="-495291" algn="l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601"/>
            </a:lvl3pPr>
            <a:lvl4pPr marL="2641552" lvl="3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311"/>
            </a:lvl4pPr>
            <a:lvl5pPr marL="3301940" lvl="4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311"/>
            </a:lvl5pPr>
            <a:lvl6pPr marL="3962327" lvl="5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11"/>
            </a:lvl6pPr>
            <a:lvl7pPr marL="4622716" lvl="6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11"/>
            </a:lvl7pPr>
            <a:lvl8pPr marL="5283104" lvl="7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11"/>
            </a:lvl8pPr>
            <a:lvl9pPr marL="5943491" lvl="8" indent="-476948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1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57175" y="396699"/>
            <a:ext cx="462915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57175" y="394405"/>
            <a:ext cx="1692176" cy="167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88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010967" y="394408"/>
            <a:ext cx="2875359" cy="845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388" lvl="0" indent="-623701" algn="l">
              <a:spcBef>
                <a:spcPts val="92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622"/>
            </a:lvl1pPr>
            <a:lvl2pPr marL="1320775" lvl="1" indent="-587011" algn="l">
              <a:spcBef>
                <a:spcPts val="809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4044"/>
            </a:lvl2pPr>
            <a:lvl3pPr marL="1981164" lvl="2" indent="-550325" algn="l">
              <a:spcBef>
                <a:spcPts val="69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467"/>
            </a:lvl3pPr>
            <a:lvl4pPr marL="2641552" lvl="3" indent="-513634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889"/>
            </a:lvl4pPr>
            <a:lvl5pPr marL="3301940" lvl="4" indent="-513634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889"/>
            </a:lvl5pPr>
            <a:lvl6pPr marL="3962327" lvl="5" indent="-513634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89"/>
            </a:lvl6pPr>
            <a:lvl7pPr marL="4622716" lvl="6" indent="-513634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89"/>
            </a:lvl7pPr>
            <a:lvl8pPr marL="5283104" lvl="7" indent="-513634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89"/>
            </a:lvl8pPr>
            <a:lvl9pPr marL="5943491" lvl="8" indent="-513634" algn="l">
              <a:spcBef>
                <a:spcPts val="57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89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57175" y="2072924"/>
            <a:ext cx="1692176" cy="677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388" lvl="0" indent="-330196" algn="l"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24"/>
            </a:lvl1pPr>
            <a:lvl2pPr marL="1320775" lvl="1" indent="-330196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33"/>
            </a:lvl2pPr>
            <a:lvl3pPr marL="1981164" lvl="2" indent="-330196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46"/>
            </a:lvl3pPr>
            <a:lvl4pPr marL="2641552" lvl="3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4pPr>
            <a:lvl5pPr marL="3301940" lvl="4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5pPr>
            <a:lvl6pPr marL="3962327" lvl="5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6pPr>
            <a:lvl7pPr marL="4622716" lvl="6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7pPr>
            <a:lvl8pPr marL="5283104" lvl="7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8pPr>
            <a:lvl9pPr marL="5943491" lvl="8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008162" y="6934200"/>
            <a:ext cx="3086100" cy="81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88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008162" y="885119"/>
            <a:ext cx="30861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008162" y="7752822"/>
            <a:ext cx="3086100" cy="116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388" lvl="0" indent="-330196" algn="l"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24"/>
            </a:lvl1pPr>
            <a:lvl2pPr marL="1320775" lvl="1" indent="-330196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33"/>
            </a:lvl2pPr>
            <a:lvl3pPr marL="1981164" lvl="2" indent="-330196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46"/>
            </a:lvl3pPr>
            <a:lvl4pPr marL="2641552" lvl="3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4pPr>
            <a:lvl5pPr marL="3301940" lvl="4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5pPr>
            <a:lvl6pPr marL="3962327" lvl="5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6pPr>
            <a:lvl7pPr marL="4622716" lvl="6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7pPr>
            <a:lvl8pPr marL="5283104" lvl="7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8pPr>
            <a:lvl9pPr marL="5943491" lvl="8" indent="-330196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175" y="396699"/>
            <a:ext cx="462915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175" y="2311402"/>
            <a:ext cx="4629150" cy="653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57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757364" y="9181397"/>
            <a:ext cx="16287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686175" y="9181397"/>
            <a:ext cx="12001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2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50834" y="10882626"/>
            <a:ext cx="15959667" cy="125716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484183" y="877019"/>
            <a:ext cx="5899899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1A365D"/>
                </a:solidFill>
                <a:latin typeface="Noto Sans JP"/>
                <a:ea typeface="Noto Sans JP"/>
                <a:cs typeface="Noto Sans JP"/>
                <a:sym typeface="Noto Sans JP"/>
              </a:rPr>
              <a:t>必ず来る</a:t>
            </a:r>
            <a:r>
              <a:rPr lang="en-US" sz="2800" dirty="0">
                <a:solidFill>
                  <a:srgbClr val="1A365D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lang="en-US" sz="2800" dirty="0" err="1">
                <a:solidFill>
                  <a:srgbClr val="1A365D"/>
                </a:solidFill>
                <a:latin typeface="Noto Sans JP"/>
                <a:ea typeface="Noto Sans JP"/>
                <a:cs typeface="Noto Sans JP"/>
                <a:sym typeface="Noto Sans JP"/>
              </a:rPr>
              <a:t>南海トラフ地震</a:t>
            </a:r>
            <a:r>
              <a:rPr lang="en-US" sz="2800" dirty="0">
                <a:solidFill>
                  <a:srgbClr val="1A365D"/>
                </a:solidFill>
                <a:latin typeface="Noto Sans JP"/>
                <a:ea typeface="Noto Sans JP"/>
                <a:cs typeface="Noto Sans JP"/>
                <a:sym typeface="Noto Sans JP"/>
              </a:rPr>
              <a:t> に</a:t>
            </a:r>
          </a:p>
          <a:p>
            <a:pPr algn="r">
              <a:lnSpc>
                <a:spcPct val="120000"/>
              </a:lnSpc>
            </a:pPr>
            <a:r>
              <a:rPr lang="ja-JP" altLang="en-US" sz="2800" dirty="0">
                <a:solidFill>
                  <a:srgbClr val="1A365D"/>
                </a:solidFill>
                <a:latin typeface="Noto Sans JP"/>
                <a:ea typeface="Noto Sans JP"/>
                <a:cs typeface="Noto Sans JP"/>
                <a:sym typeface="Noto Sans JP"/>
              </a:rPr>
              <a:t>　　　　　　　</a:t>
            </a:r>
            <a:r>
              <a:rPr lang="en-US" sz="2800" dirty="0" err="1">
                <a:solidFill>
                  <a:srgbClr val="1A365D"/>
                </a:solidFill>
                <a:latin typeface="Noto Sans JP"/>
                <a:ea typeface="Noto Sans JP"/>
                <a:cs typeface="Noto Sans JP"/>
                <a:sym typeface="Noto Sans JP"/>
              </a:rPr>
              <a:t>備えるために</a:t>
            </a:r>
            <a:endParaRPr sz="2800"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-106995" y="1794602"/>
            <a:ext cx="6491078" cy="37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ED8936"/>
                </a:solidFill>
                <a:latin typeface="Noto Sans JP"/>
                <a:ea typeface="Noto Sans JP"/>
                <a:cs typeface="Noto Sans JP"/>
                <a:sym typeface="Noto Sans JP"/>
              </a:rPr>
              <a:t>～</a:t>
            </a:r>
            <a:r>
              <a:rPr lang="en-US" sz="1800" b="1" dirty="0" err="1">
                <a:solidFill>
                  <a:srgbClr val="ED8936"/>
                </a:solidFill>
                <a:latin typeface="Noto Sans JP"/>
                <a:ea typeface="Noto Sans JP"/>
                <a:cs typeface="Noto Sans JP"/>
                <a:sym typeface="Noto Sans JP"/>
              </a:rPr>
              <a:t>東日本大震災など過去の震災から得た教訓</a:t>
            </a:r>
            <a:r>
              <a:rPr lang="en-US" sz="2400" b="1" dirty="0">
                <a:solidFill>
                  <a:srgbClr val="ED8936"/>
                </a:solidFill>
                <a:latin typeface="Noto Sans JP"/>
                <a:ea typeface="Noto Sans JP"/>
                <a:cs typeface="Noto Sans JP"/>
                <a:sym typeface="Noto Sans JP"/>
              </a:rPr>
              <a:t>～</a:t>
            </a:r>
            <a:endParaRPr sz="2400" dirty="0"/>
          </a:p>
        </p:txBody>
      </p:sp>
      <p:sp>
        <p:nvSpPr>
          <p:cNvPr id="97" name="Google Shape;97;p13"/>
          <p:cNvSpPr txBox="1"/>
          <p:nvPr/>
        </p:nvSpPr>
        <p:spPr>
          <a:xfrm>
            <a:off x="8382000" y="11740803"/>
            <a:ext cx="3026833" cy="3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/>
            <a:r>
              <a:rPr lang="en-US" sz="2167" b="1">
                <a:solidFill>
                  <a:srgbClr val="1A365D"/>
                </a:solidFill>
                <a:latin typeface="Noto Sans JP"/>
                <a:ea typeface="Noto Sans JP"/>
                <a:cs typeface="Noto Sans JP"/>
                <a:sym typeface="Noto Sans JP"/>
              </a:rPr>
              <a:t>岐阜県商工会議所連合会</a:t>
            </a:r>
            <a:endParaRPr sz="2024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3E7BF1E-C932-3E5D-C7A8-324B17564AB0}"/>
              </a:ext>
            </a:extLst>
          </p:cNvPr>
          <p:cNvGrpSpPr/>
          <p:nvPr/>
        </p:nvGrpSpPr>
        <p:grpSpPr>
          <a:xfrm>
            <a:off x="1646967" y="3004918"/>
            <a:ext cx="5684143" cy="2224588"/>
            <a:chOff x="2566735" y="1179104"/>
            <a:chExt cx="4943656" cy="2750163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2566735" y="1179104"/>
              <a:ext cx="4943656" cy="1027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altLang="ja-JP" sz="1600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【</a:t>
              </a:r>
              <a:r>
                <a:rPr lang="en-US" sz="1800" dirty="0" err="1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講師</a:t>
              </a:r>
              <a:r>
                <a:rPr lang="en-US" altLang="ja-JP" sz="1800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】</a:t>
              </a:r>
            </a:p>
            <a:p>
              <a:r>
                <a:rPr lang="ja-JP" altLang="en-US" sz="1800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　</a:t>
              </a:r>
              <a:r>
                <a:rPr lang="en-US" sz="1600" dirty="0" err="1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名古屋大学名誉教授</a:t>
              </a:r>
              <a:r>
                <a:rPr lang="en-US" sz="1600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 </a:t>
              </a:r>
            </a:p>
            <a:p>
              <a:r>
                <a:rPr lang="ja-JP" altLang="en-US" sz="1600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　</a:t>
              </a:r>
              <a:r>
                <a:rPr lang="en-US" sz="1600" dirty="0" err="1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あいち・なごや強靭化共創センタ</a:t>
              </a:r>
              <a:r>
                <a:rPr lang="en-US" sz="1600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ー</a:t>
              </a:r>
              <a:r>
                <a:rPr lang="ja-JP" altLang="en-US" sz="1600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　センター</a:t>
              </a:r>
              <a:r>
                <a:rPr lang="en-US" sz="1600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長</a:t>
              </a:r>
              <a:endParaRPr sz="1600" dirty="0">
                <a:solidFill>
                  <a:schemeClr val="tx1"/>
                </a:solidFill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2739480" y="2256107"/>
              <a:ext cx="2801981" cy="533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3467" b="1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福</a:t>
              </a:r>
              <a:r>
                <a:rPr lang="ja-JP" altLang="en-US" sz="3467" b="1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 </a:t>
              </a:r>
              <a:r>
                <a:rPr lang="en-US" sz="3467" b="1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和 伸 夫 </a:t>
              </a:r>
              <a:r>
                <a:rPr lang="en-US" sz="2800" b="1" dirty="0">
                  <a:solidFill>
                    <a:schemeClr val="tx1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氏</a:t>
              </a:r>
              <a:endParaRPr sz="2800" dirty="0">
                <a:solidFill>
                  <a:schemeClr val="tx1"/>
                </a:solidFill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2828871" y="3586825"/>
              <a:ext cx="4362551" cy="34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6" name="Google Shape;116;p13"/>
          <p:cNvSpPr txBox="1"/>
          <p:nvPr/>
        </p:nvSpPr>
        <p:spPr>
          <a:xfrm>
            <a:off x="500971" y="7425919"/>
            <a:ext cx="32603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altLang="ja-JP" sz="1600" dirty="0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※</a:t>
            </a:r>
            <a:r>
              <a:rPr lang="ja-JP" altLang="en-US" sz="1600" dirty="0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lang="en-US" sz="1600" dirty="0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申込期限</a:t>
            </a:r>
            <a:r>
              <a:rPr lang="en-US" sz="1518" dirty="0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：</a:t>
            </a:r>
            <a:r>
              <a:rPr lang="en-US" sz="1518" b="1" dirty="0">
                <a:solidFill>
                  <a:srgbClr val="E53E3E"/>
                </a:solidFill>
                <a:latin typeface="Noto Sans JP"/>
                <a:ea typeface="Noto Sans JP"/>
                <a:cs typeface="Noto Sans JP"/>
                <a:sym typeface="Noto Sans JP"/>
              </a:rPr>
              <a:t>2026年3月4日(水) </a:t>
            </a:r>
            <a:endParaRPr sz="2024" dirty="0"/>
          </a:p>
        </p:txBody>
      </p:sp>
      <p:sp>
        <p:nvSpPr>
          <p:cNvPr id="117" name="Google Shape;117;p13"/>
          <p:cNvSpPr txBox="1"/>
          <p:nvPr/>
        </p:nvSpPr>
        <p:spPr>
          <a:xfrm>
            <a:off x="506991" y="7766800"/>
            <a:ext cx="443640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600" dirty="0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※</a:t>
            </a:r>
            <a:r>
              <a:rPr lang="ja-JP" altLang="en-US" sz="1600" dirty="0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lang="en-US" sz="1600" dirty="0" err="1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定員に達し次第</a:t>
            </a:r>
            <a:r>
              <a:rPr lang="ja-JP" altLang="en-US" sz="1600" dirty="0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、申込を</a:t>
            </a:r>
            <a:r>
              <a:rPr lang="en-US" sz="1600" dirty="0" err="1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終了いた</a:t>
            </a:r>
            <a:r>
              <a:rPr lang="ja-JP" altLang="en-US" sz="1600" dirty="0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し</a:t>
            </a:r>
            <a:r>
              <a:rPr lang="en-US" sz="1600" dirty="0" err="1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ます</a:t>
            </a:r>
            <a:endParaRPr sz="2024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6B1077B-850B-FF1B-F96E-AA9D1AF57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91" y="3168854"/>
            <a:ext cx="1242076" cy="1618177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B6015D9-ECEA-5A3C-E637-B3D4D9C38B26}"/>
              </a:ext>
            </a:extLst>
          </p:cNvPr>
          <p:cNvGrpSpPr/>
          <p:nvPr/>
        </p:nvGrpSpPr>
        <p:grpSpPr>
          <a:xfrm>
            <a:off x="370748" y="5515200"/>
            <a:ext cx="6157913" cy="1720131"/>
            <a:chOff x="80844" y="4767415"/>
            <a:chExt cx="8132428" cy="1447785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165581" y="5249784"/>
              <a:ext cx="1375794" cy="233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1800" b="1" dirty="0">
                  <a:solidFill>
                    <a:srgbClr val="718096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会</a:t>
              </a:r>
              <a:r>
                <a:rPr lang="ja-JP" altLang="en-US" sz="1800" b="1" dirty="0">
                  <a:solidFill>
                    <a:srgbClr val="718096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　</a:t>
              </a:r>
              <a:r>
                <a:rPr lang="en-US" sz="1800" b="1" dirty="0">
                  <a:solidFill>
                    <a:srgbClr val="718096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場</a:t>
              </a:r>
              <a:endParaRPr sz="1800" dirty="0"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165581" y="4889468"/>
              <a:ext cx="1375794" cy="233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1800" b="1" dirty="0">
                  <a:solidFill>
                    <a:srgbClr val="718096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日</a:t>
              </a:r>
              <a:r>
                <a:rPr lang="ja-JP" altLang="en-US" sz="1800" b="1" dirty="0">
                  <a:solidFill>
                    <a:srgbClr val="718096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　</a:t>
              </a:r>
              <a:r>
                <a:rPr lang="en-US" sz="1800" b="1" dirty="0">
                  <a:solidFill>
                    <a:srgbClr val="718096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時</a:t>
              </a:r>
              <a:endParaRPr sz="1800" dirty="0"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1573814" y="4767415"/>
              <a:ext cx="6448520" cy="404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2026年</a:t>
              </a:r>
              <a:r>
                <a:rPr lang="en-US" sz="24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3月11日</a:t>
              </a:r>
              <a:r>
                <a:rPr lang="en-US" altLang="ja-JP" sz="24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(</a:t>
              </a:r>
              <a:r>
                <a:rPr lang="en-US" sz="24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水</a:t>
              </a:r>
              <a:r>
                <a:rPr lang="en-US" altLang="ja-JP" sz="24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)</a:t>
              </a:r>
              <a:r>
                <a:rPr lang="en-US" sz="20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 13:30～15:30</a:t>
              </a:r>
              <a:endParaRPr sz="2000" dirty="0"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1541375" y="5184142"/>
              <a:ext cx="5483825" cy="308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9166"/>
                </a:lnSpc>
              </a:pPr>
              <a:r>
                <a:rPr lang="en-US" sz="20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岐阜商工会議所</a:t>
              </a:r>
              <a:r>
                <a:rPr lang="ja-JP" altLang="en-US" sz="20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 </a:t>
              </a:r>
              <a:r>
                <a:rPr lang="en-US" altLang="ja-JP" sz="18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(</a:t>
              </a:r>
              <a:r>
                <a:rPr lang="en-US" sz="18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岐阜市神田町2-2)</a:t>
              </a:r>
              <a:endParaRPr sz="1800" b="1" dirty="0"/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165581" y="5618465"/>
              <a:ext cx="1375794" cy="207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1600" b="1" dirty="0" err="1">
                  <a:solidFill>
                    <a:srgbClr val="718096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参加対象</a:t>
              </a:r>
              <a:endParaRPr sz="1600" dirty="0"/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1588912" y="5539406"/>
              <a:ext cx="6527994" cy="303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9925"/>
                </a:lnSpc>
              </a:pPr>
              <a:r>
                <a:rPr lang="en-US" sz="1800" b="1" dirty="0" err="1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県下商工会議所の会員事業所</a:t>
              </a:r>
              <a:r>
                <a:rPr lang="ja-JP" altLang="en-US" sz="18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役員・従業員等</a:t>
              </a:r>
              <a:endParaRPr sz="1800" dirty="0">
                <a:solidFill>
                  <a:srgbClr val="2D3748"/>
                </a:solidFill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1588912" y="5949908"/>
              <a:ext cx="6624360" cy="259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ja-JP" altLang="en-US" sz="20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下</a:t>
              </a:r>
              <a:r>
                <a:rPr lang="en-US" sz="2000" b="1" dirty="0" err="1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記QRコードからお申込み</a:t>
              </a:r>
              <a:r>
                <a:rPr lang="ja-JP" altLang="en-US" sz="2000" b="1" dirty="0">
                  <a:solidFill>
                    <a:srgbClr val="2D3748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ください</a:t>
              </a:r>
              <a:endParaRPr sz="2000" dirty="0">
                <a:solidFill>
                  <a:srgbClr val="2D3748"/>
                </a:solidFill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A65B0DF8-D487-7C9A-C902-4AE04F8BBF99}"/>
                </a:ext>
              </a:extLst>
            </p:cNvPr>
            <p:cNvSpPr txBox="1"/>
            <p:nvPr/>
          </p:nvSpPr>
          <p:spPr>
            <a:xfrm>
              <a:off x="80844" y="5930249"/>
              <a:ext cx="1640344" cy="28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8387AF"/>
                  </a:solidFill>
                  <a:latin typeface="Noto Sans JP" panose="020B0200000000000000" pitchFamily="50" charset="-128"/>
                  <a:ea typeface="Noto Sans JP" panose="020B0200000000000000" pitchFamily="50" charset="-128"/>
                </a:rPr>
                <a:t>申込方法</a:t>
              </a:r>
            </a:p>
          </p:txBody>
        </p:sp>
      </p:grp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A587F4D-AB3F-2616-956B-0AE47D60EB70}"/>
              </a:ext>
            </a:extLst>
          </p:cNvPr>
          <p:cNvSpPr/>
          <p:nvPr/>
        </p:nvSpPr>
        <p:spPr>
          <a:xfrm>
            <a:off x="300038" y="439603"/>
            <a:ext cx="4319318" cy="359968"/>
          </a:xfrm>
          <a:prstGeom prst="roundRect">
            <a:avLst>
              <a:gd name="adj" fmla="val 2477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spc="300" dirty="0"/>
              <a:t>企業向け防災に関する講演会開催のご案内</a:t>
            </a:r>
          </a:p>
        </p:txBody>
      </p:sp>
      <p:sp>
        <p:nvSpPr>
          <p:cNvPr id="16" name="フローチャート: 代替処理 15">
            <a:extLst>
              <a:ext uri="{FF2B5EF4-FFF2-40B4-BE49-F238E27FC236}">
                <a16:creationId xmlns:a16="http://schemas.microsoft.com/office/drawing/2014/main" id="{5BA8DBBA-D23E-218E-F85D-34C577737446}"/>
              </a:ext>
            </a:extLst>
          </p:cNvPr>
          <p:cNvSpPr/>
          <p:nvPr/>
        </p:nvSpPr>
        <p:spPr>
          <a:xfrm>
            <a:off x="5539024" y="189160"/>
            <a:ext cx="1063292" cy="651717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16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定員</a:t>
            </a:r>
            <a:endParaRPr kumimoji="1" lang="en-US" altLang="zh-TW" sz="1600" dirty="0"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pPr algn="ctr"/>
            <a:r>
              <a:rPr kumimoji="1" lang="zh-TW" altLang="en-US" sz="16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３００名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8B77C0C-6A84-CB83-DA69-DF0F2A35E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240" y="7319219"/>
            <a:ext cx="1347838" cy="135563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3C67337-5366-8F17-CDD5-ECF116AC47FE}"/>
              </a:ext>
            </a:extLst>
          </p:cNvPr>
          <p:cNvSpPr txBox="1"/>
          <p:nvPr/>
        </p:nvSpPr>
        <p:spPr>
          <a:xfrm>
            <a:off x="434911" y="8620200"/>
            <a:ext cx="4436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※</a:t>
            </a:r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　問合せ先</a:t>
            </a:r>
            <a:endParaRPr kumimoji="1" lang="en-US" altLang="ja-JP" sz="1200" dirty="0"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　　岐阜県商工会議所連合会　</a:t>
            </a:r>
            <a:r>
              <a:rPr kumimoji="1" lang="en-US" altLang="ja-JP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(</a:t>
            </a:r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岐阜商工会議所内</a:t>
            </a:r>
            <a:r>
              <a:rPr kumimoji="1" lang="en-US" altLang="ja-JP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)</a:t>
            </a:r>
          </a:p>
          <a:p>
            <a:r>
              <a:rPr kumimoji="1" lang="ja-JP" altLang="en-US" dirty="0">
                <a:latin typeface="Noto Sans JP" panose="020B0200000000000000" pitchFamily="50" charset="-128"/>
                <a:ea typeface="Noto Sans JP" panose="020B0200000000000000" pitchFamily="50" charset="-128"/>
              </a:rPr>
              <a:t>　　☎　</a:t>
            </a:r>
            <a:r>
              <a:rPr kumimoji="1" lang="en-US" altLang="ja-JP" dirty="0">
                <a:latin typeface="Noto Sans JP" panose="020B0200000000000000" pitchFamily="50" charset="-128"/>
                <a:ea typeface="Noto Sans JP" panose="020B0200000000000000" pitchFamily="50" charset="-128"/>
              </a:rPr>
              <a:t>058-264-2131</a:t>
            </a:r>
            <a:r>
              <a:rPr kumimoji="1" lang="ja-JP" altLang="en-US" dirty="0">
                <a:latin typeface="Noto Sans JP" panose="020B0200000000000000" pitchFamily="50" charset="-128"/>
                <a:ea typeface="Noto Sans JP" panose="020B0200000000000000" pitchFamily="50" charset="-128"/>
              </a:rPr>
              <a:t>　</a:t>
            </a:r>
            <a:r>
              <a:rPr kumimoji="1" lang="en-US" altLang="ja-JP" dirty="0">
                <a:latin typeface="Noto Sans JP" panose="020B0200000000000000" pitchFamily="50" charset="-128"/>
                <a:ea typeface="Noto Sans JP" panose="020B0200000000000000" pitchFamily="50" charset="-128"/>
              </a:rPr>
              <a:t>Email</a:t>
            </a:r>
            <a:r>
              <a:rPr kumimoji="1" lang="ja-JP" altLang="en-US" dirty="0">
                <a:latin typeface="Noto Sans JP" panose="020B0200000000000000" pitchFamily="50" charset="-128"/>
                <a:ea typeface="Noto Sans JP" panose="020B0200000000000000" pitchFamily="50" charset="-128"/>
              </a:rPr>
              <a:t>　</a:t>
            </a:r>
            <a:r>
              <a:rPr kumimoji="1" lang="en-US" altLang="ja-JP" dirty="0">
                <a:latin typeface="Noto Sans JP" panose="020B0200000000000000" pitchFamily="50" charset="-128"/>
                <a:ea typeface="Noto Sans JP" panose="020B0200000000000000" pitchFamily="50" charset="-128"/>
              </a:rPr>
              <a:t>kenren@gcci.or.jp</a:t>
            </a:r>
            <a:endParaRPr kumimoji="1" lang="ja-JP" altLang="en-US" dirty="0">
              <a:latin typeface="Noto Sans JP" panose="020B0200000000000000" pitchFamily="50" charset="-128"/>
              <a:ea typeface="Noto Sans JP" panose="020B02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4625D3-FF9C-EB84-2729-C5D43FC54F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5767" t="19123" b="20585"/>
          <a:stretch>
            <a:fillRect/>
          </a:stretch>
        </p:blipFill>
        <p:spPr>
          <a:xfrm>
            <a:off x="4446226" y="2318221"/>
            <a:ext cx="1242076" cy="125716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B738FAA-11C3-5D17-0705-925D29D83B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39" t="18362" r="56363" b="21113"/>
          <a:stretch>
            <a:fillRect/>
          </a:stretch>
        </p:blipFill>
        <p:spPr>
          <a:xfrm>
            <a:off x="5555715" y="2009434"/>
            <a:ext cx="1099225" cy="125716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5DDB7B-8D4E-BFEB-5ED1-D2C3BB5C8230}"/>
              </a:ext>
            </a:extLst>
          </p:cNvPr>
          <p:cNvSpPr txBox="1"/>
          <p:nvPr/>
        </p:nvSpPr>
        <p:spPr>
          <a:xfrm>
            <a:off x="203060" y="2193123"/>
            <a:ext cx="4713687" cy="7917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just"/>
            <a:r>
              <a:rPr kumimoji="1" lang="ja-JP" altLang="en-US" dirty="0">
                <a:latin typeface="Noto Sans JP" panose="020B0200000000000000" pitchFamily="50" charset="-128"/>
                <a:ea typeface="Noto Sans JP" panose="020B0200000000000000" pitchFamily="50" charset="-128"/>
              </a:rPr>
              <a:t>東日本大震災等の教訓から企業がとるべき具体的な防災対策や、当地域で想定される大規模災害に対し、いま　企業に求められる備えについて解説いただきます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B63637-6DBB-63C3-3416-557E54630A00}"/>
              </a:ext>
            </a:extLst>
          </p:cNvPr>
          <p:cNvSpPr txBox="1"/>
          <p:nvPr/>
        </p:nvSpPr>
        <p:spPr>
          <a:xfrm>
            <a:off x="484183" y="9256093"/>
            <a:ext cx="501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※</a:t>
            </a:r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　メールアドレス・事業所名・電話番号・参加者氏名・役職</a:t>
            </a:r>
            <a:endParaRPr kumimoji="1" lang="en-US" altLang="ja-JP" sz="1200" dirty="0"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　　所属会議所もしくは紹介者を記載のうえメールでの申込可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BE664D-0C26-9A9D-A3FA-92D83388EDC4}"/>
              </a:ext>
            </a:extLst>
          </p:cNvPr>
          <p:cNvSpPr txBox="1"/>
          <p:nvPr/>
        </p:nvSpPr>
        <p:spPr>
          <a:xfrm>
            <a:off x="404891" y="126462"/>
            <a:ext cx="239339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岐阜県商工会議所連合会 主催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CF8E4D-6F2C-E6E8-F43D-B71832B8D1EF}"/>
              </a:ext>
            </a:extLst>
          </p:cNvPr>
          <p:cNvSpPr txBox="1"/>
          <p:nvPr/>
        </p:nvSpPr>
        <p:spPr>
          <a:xfrm>
            <a:off x="1842004" y="4355510"/>
            <a:ext cx="4611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長年にわたり南海トラフ地震をはじめとする大規模災害に関する　　研究を行い、耐震設計・防災対策の第一人者として知られる。</a:t>
            </a:r>
            <a:endParaRPr kumimoji="1" lang="en-US" altLang="ja-JP" sz="1200" dirty="0"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pPr algn="just"/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行政・企業・地域住民と連携し、災害時の被害軽減や命を守る　ための実践的な取り組みを全国各地で推進している。</a:t>
            </a:r>
            <a:endParaRPr kumimoji="1" lang="en-US" altLang="ja-JP" sz="1200" dirty="0"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pPr algn="just"/>
            <a:r>
              <a:rPr kumimoji="1" lang="ja-JP" altLang="en-US" sz="1200" dirty="0">
                <a:latin typeface="Noto Sans JP" panose="020B0200000000000000" pitchFamily="50" charset="-128"/>
                <a:ea typeface="Noto Sans JP" panose="020B0200000000000000" pitchFamily="50" charset="-128"/>
              </a:rPr>
              <a:t>テレビや新聞などメディア出演も多数あり。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E6E6002-1B5C-7555-FF7C-5339AF43020A}"/>
              </a:ext>
            </a:extLst>
          </p:cNvPr>
          <p:cNvSpPr txBox="1"/>
          <p:nvPr/>
        </p:nvSpPr>
        <p:spPr>
          <a:xfrm>
            <a:off x="434911" y="8087638"/>
            <a:ext cx="44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Noto Sans JP" panose="020B0200000000000000" pitchFamily="50" charset="-128"/>
                <a:ea typeface="Noto Sans JP" panose="020B0200000000000000" pitchFamily="50" charset="-128"/>
              </a:rPr>
              <a:t>※</a:t>
            </a:r>
            <a:r>
              <a:rPr kumimoji="1" lang="ja-JP" altLang="en-US" dirty="0">
                <a:latin typeface="Noto Sans JP" panose="020B0200000000000000" pitchFamily="50" charset="-128"/>
                <a:ea typeface="Noto Sans JP" panose="020B0200000000000000" pitchFamily="50" charset="-128"/>
              </a:rPr>
              <a:t>　駐車場はございませんので、近隣の有料駐車場</a:t>
            </a:r>
            <a:endParaRPr kumimoji="1" lang="en-US" altLang="ja-JP" dirty="0"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r>
              <a:rPr kumimoji="1" lang="ja-JP" altLang="en-US" dirty="0">
                <a:latin typeface="Noto Sans JP" panose="020B0200000000000000" pitchFamily="50" charset="-128"/>
                <a:ea typeface="Noto Sans JP" panose="020B0200000000000000" pitchFamily="50" charset="-128"/>
              </a:rPr>
              <a:t>　　または公共交通機関をご利用ください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267</Words>
  <Application>Microsoft Office PowerPoint</Application>
  <PresentationFormat>A4 210 x 297 mm</PresentationFormat>
  <Paragraphs>33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Noto Sans JP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深尾 浩美 H.F.</dc:creator>
  <cp:lastModifiedBy>深尾 浩美 H.F.</cp:lastModifiedBy>
  <cp:revision>15</cp:revision>
  <cp:lastPrinted>2026-01-23T06:44:01Z</cp:lastPrinted>
  <dcterms:modified xsi:type="dcterms:W3CDTF">2026-02-02T03:44:28Z</dcterms:modified>
</cp:coreProperties>
</file>